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1566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70" r:id="rId16"/>
    <p:sldId id="1567" r:id="rId17"/>
    <p:sldId id="271" r:id="rId18"/>
    <p:sldId id="1562" r:id="rId19"/>
    <p:sldId id="1563" r:id="rId20"/>
    <p:sldId id="1564" r:id="rId21"/>
    <p:sldId id="1565" r:id="rId22"/>
    <p:sldId id="273" r:id="rId23"/>
    <p:sldId id="272" r:id="rId24"/>
    <p:sldId id="274" r:id="rId25"/>
    <p:sldId id="276" r:id="rId26"/>
    <p:sldId id="279" r:id="rId27"/>
    <p:sldId id="321" r:id="rId28"/>
    <p:sldId id="322" r:id="rId29"/>
    <p:sldId id="318" r:id="rId30"/>
    <p:sldId id="280" r:id="rId31"/>
    <p:sldId id="1568" r:id="rId32"/>
    <p:sldId id="1569" r:id="rId33"/>
    <p:sldId id="1570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8F53BE-6867-4C2C-9CD4-1938BFAC59AE}">
          <p14:sldIdLst>
            <p14:sldId id="256"/>
            <p14:sldId id="257"/>
            <p14:sldId id="258"/>
            <p14:sldId id="259"/>
            <p14:sldId id="260"/>
            <p14:sldId id="261"/>
            <p14:sldId id="1566"/>
            <p14:sldId id="262"/>
            <p14:sldId id="263"/>
            <p14:sldId id="264"/>
            <p14:sldId id="265"/>
            <p14:sldId id="267"/>
            <p14:sldId id="266"/>
            <p14:sldId id="268"/>
            <p14:sldId id="270"/>
            <p14:sldId id="1567"/>
            <p14:sldId id="271"/>
            <p14:sldId id="1562"/>
            <p14:sldId id="1563"/>
            <p14:sldId id="1564"/>
            <p14:sldId id="1565"/>
            <p14:sldId id="273"/>
            <p14:sldId id="272"/>
            <p14:sldId id="274"/>
            <p14:sldId id="276"/>
            <p14:sldId id="279"/>
            <p14:sldId id="321"/>
            <p14:sldId id="322"/>
            <p14:sldId id="318"/>
            <p14:sldId id="280"/>
            <p14:sldId id="1568"/>
            <p14:sldId id="1569"/>
            <p14:sldId id="15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8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工作量分布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B2E-47E5-A29C-0565AA7938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BB2E-47E5-A29C-0565AA7938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B2E-47E5-A29C-0565AA7938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BB2E-47E5-A29C-0565AA7938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46F1F1-890A-49E5-9957-BCA98D61806F}" type="CATEGORYNAME">
                      <a:rPr lang="en-US" altLang="zh-CN"/>
                      <a:pPr>
                        <a:defRPr/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B2E-47E5-A29C-0565AA7938F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3D82D93-4227-4F1C-B821-8BEDC400E93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B2E-47E5-A29C-0565AA7938F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EFAB72-66F5-4A43-84C1-AAB85CF0F42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2E-47E5-A29C-0565AA7938FF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D4456-DA37-4B1F-8E38-81DEF2410DFD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B2E-47E5-A29C-0565AA7938F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3D72-428C-ABE7-12C962CA6AD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代理人管理模块 20%</c:v>
                </c:pt>
                <c:pt idx="1">
                  <c:v>保险详情页分享 30%</c:v>
                </c:pt>
                <c:pt idx="2">
                  <c:v>扫码购药 40%</c:v>
                </c:pt>
                <c:pt idx="3">
                  <c:v>学习专业技能 10%</c:v>
                </c:pt>
                <c:pt idx="4">
                  <c:v>信息采集项目10%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E-47E5-A29C-0565AA7938F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031DF-C706-4215-8A90-93E54DC847C7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64F6-DFAD-4EF3-99A3-F58FB9161F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2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1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7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58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4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933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6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2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35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2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32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7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4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7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9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49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2674A-62FA-4D91-8D0D-DF465DD4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8286CD-A0ED-40A7-82F8-154B0A08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BC2FC-0E77-4793-9948-F74DDD07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FE1FE-85E7-4A1D-B2D6-2316EC2C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B362-CFF4-4A02-92D6-A09326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28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89F7F-DEF1-4D48-B739-9A7CF7F0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0DBE8C-8634-4461-9197-E340685D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61BFD-B3D8-45B0-B6D1-C771BE51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B9F67-360A-439E-9214-DF126691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AE027-C7CA-4BB4-BDE0-097C65ED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272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E98EEC-AB48-442A-B99B-ED49EE69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D4650-AE1D-4378-97FD-616C5C0F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8BC08-FADD-42F2-A24E-B5291275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68E9A-EA2A-453E-862F-2DEBDAA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3ECA7-7B27-4AF0-A14B-53819FB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1229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35506-9DCC-4AA1-A32B-16F25BE37F88}" type="datetime1">
              <a:rPr lang="zh-CN" altLang="en-US"/>
              <a:pPr>
                <a:defRPr/>
              </a:pPr>
              <a:t>2018/10/23</a:t>
            </a:fld>
            <a:endParaRPr lang="zh-CN" altLang="en-US"/>
          </a:p>
        </p:txBody>
      </p:sp>
      <p:sp>
        <p:nvSpPr>
          <p:cNvPr id="3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017638-CB54-46D3-B0E4-760AE17DDA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Title 28">
            <a:extLst>
              <a:ext uri="{FF2B5EF4-FFF2-40B4-BE49-F238E27FC236}">
                <a16:creationId xmlns:a16="http://schemas.microsoft.com/office/drawing/2014/main" id="{B4008B2D-F508-43E3-8754-81B0AAE26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8783" y="423408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5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56" algn="l"/>
              </a:tabLst>
              <a:defRPr lang="en-US" sz="3600" b="1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63157812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49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7213-19CC-45EE-8880-62872BE1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7B8E2-45E9-42DB-AD0B-FF8818FD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99959-0181-46C1-B788-72D19051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4B5D2-E48B-4309-9B2D-47B35A1D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5C63E-3BF8-430B-A9D5-EBE19F43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77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DD95F-6AC1-40B7-975F-CDACE571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1399F-EDAC-4414-BF65-DDC19C5C1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37053-DC9E-404E-A981-1A21EA6D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D3D96-999F-44F7-B6BE-81627192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42F82-A5CE-4618-B62D-BBA356D1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696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B16CC-A56C-4C43-8097-7F9AE9B9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A9178-8F81-4F57-8849-02A5F9243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C8D3D-96B7-4ABC-8242-4F5EA45D1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7BA0-BEB7-4F9B-8BF3-1D3F5B44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203DA-A1AF-4C21-9624-AD9AA59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21907E-2631-4C36-A7F1-AB08C47A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98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1ED44-5D64-4B95-8BDB-FBC9F7B6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08FA7-572E-41DB-AD8D-7EA7A054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31230-7E3C-48F1-A1B4-DACFD5E3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92E296-09BB-4DE4-8FD3-7DF76328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9CEC8-8893-4415-86B2-99015B36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5BB422-2B79-44D5-9034-8E067707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88C90C-F4A7-4859-9655-7E845F32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2B31AD-384E-4092-88C3-B1E34B0B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316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F12F-5C4E-4A8F-9126-BCA8F006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23C68-CCF2-429C-8959-CE590B90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92FBB8-04A1-4A0E-B2A8-18CE475A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62C5B-16C1-4EC8-83FD-435A7BA2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75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6100A-6BE7-4882-87C2-CF7DDF31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CD206-6A1B-421B-B4A2-D8C4E7CE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ED61D-F1DA-41F5-AF47-75BF8D33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5025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7381-FA27-4AE4-BC16-1E2C4D0B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20A13-D491-442F-A9F3-83CC52DD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6F4824-7075-4147-806F-0752FFFE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F3490-D277-4160-9178-D3C043E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D57A6-FF49-4D4E-9754-F71CB9B4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504732-5B75-45A0-8E99-295474A9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819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7CDE-B177-4295-A380-033E8946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12EA28-17FB-4CD1-8980-067B1B54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D737A-37BE-4CC4-86F1-F7579BC1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F9F504-0A9B-4D01-9395-B7192BC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18227A-A761-4539-AE36-38E5B564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F5A13-3C68-4F8F-959A-636AC0E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722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B84DC4-444A-4991-A7D5-75D2E359893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"/>
            <a:ext cx="1219200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slide" Target="slide3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40AD32-8423-4640-BE88-3B2B0D00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3914" r="16275" b="-777"/>
          <a:stretch/>
        </p:blipFill>
        <p:spPr>
          <a:xfrm>
            <a:off x="7270813" y="1837677"/>
            <a:ext cx="4234648" cy="4584887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C6237763-6F6F-4AA9-80E9-2E19A5C10132}"/>
              </a:ext>
            </a:extLst>
          </p:cNvPr>
          <p:cNvSpPr txBox="1"/>
          <p:nvPr/>
        </p:nvSpPr>
        <p:spPr>
          <a:xfrm>
            <a:off x="742437" y="222585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6000" dirty="0">
                <a:solidFill>
                  <a:srgbClr val="C00000"/>
                </a:solidFill>
              </a:rPr>
              <a:t>新员工转正述职报告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700B908E-8576-4E61-92A6-8A8904B9825D}"/>
              </a:ext>
            </a:extLst>
          </p:cNvPr>
          <p:cNvSpPr txBox="1"/>
          <p:nvPr/>
        </p:nvSpPr>
        <p:spPr>
          <a:xfrm>
            <a:off x="3335378" y="4647404"/>
            <a:ext cx="25747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述职人：王贵成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B9857-19DA-49BD-A4B4-AD498538EBC2}"/>
              </a:ext>
            </a:extLst>
          </p:cNvPr>
          <p:cNvGrpSpPr/>
          <p:nvPr/>
        </p:nvGrpSpPr>
        <p:grpSpPr>
          <a:xfrm>
            <a:off x="742437" y="3629693"/>
            <a:ext cx="7008000" cy="547787"/>
            <a:chOff x="742437" y="3629693"/>
            <a:chExt cx="7008000" cy="547787"/>
          </a:xfrm>
        </p:grpSpPr>
        <p:sp>
          <p:nvSpPr>
            <p:cNvPr id="10" name="TextBox 42">
              <a:extLst>
                <a:ext uri="{FF2B5EF4-FFF2-40B4-BE49-F238E27FC236}">
                  <a16:creationId xmlns:a16="http://schemas.microsoft.com/office/drawing/2014/main" id="{D3927F3A-8EC9-43BC-BE78-F194A9CDEFBA}"/>
                </a:ext>
              </a:extLst>
            </p:cNvPr>
            <p:cNvSpPr txBox="1"/>
            <p:nvPr/>
          </p:nvSpPr>
          <p:spPr>
            <a:xfrm>
              <a:off x="793238" y="3677333"/>
              <a:ext cx="6932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这是一个全新的开始</a:t>
              </a:r>
              <a:r>
                <a:rPr lang="en-US" altLang="zh-CN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开始一段新的旅程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12F9074-BF35-4F79-8098-86C28BEA08C8}"/>
                </a:ext>
              </a:extLst>
            </p:cNvPr>
            <p:cNvCxnSpPr/>
            <p:nvPr/>
          </p:nvCxnSpPr>
          <p:spPr>
            <a:xfrm>
              <a:off x="742437" y="3629693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8EF806E-9D49-41DA-978E-9974D742BBE9}"/>
                </a:ext>
              </a:extLst>
            </p:cNvPr>
            <p:cNvCxnSpPr/>
            <p:nvPr/>
          </p:nvCxnSpPr>
          <p:spPr>
            <a:xfrm>
              <a:off x="742437" y="4177480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自我评价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</a:t>
              </a:r>
              <a:r>
                <a:rPr lang="zh-CN" altLang="en-US" sz="4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3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自身优点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604523" y="1768111"/>
            <a:ext cx="3291132" cy="971355"/>
            <a:chOff x="1604523" y="1768111"/>
            <a:chExt cx="3291132" cy="97135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15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21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2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01</a:t>
                  </a:r>
                </a:p>
              </p:txBody>
            </p:sp>
            <p:cxnSp>
              <p:nvCxnSpPr>
                <p:cNvPr id="23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155603" y="1841968"/>
              <a:ext cx="1195278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责任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心强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2602612-5D76-4D73-BB63-2A80B5DE1A76}"/>
              </a:ext>
            </a:extLst>
          </p:cNvPr>
          <p:cNvSpPr/>
          <p:nvPr/>
        </p:nvSpPr>
        <p:spPr>
          <a:xfrm>
            <a:off x="5419310" y="2053731"/>
            <a:ext cx="65966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在工作中有很强的责任心，认真积极地对待自己所负责的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业务开发以及和他人的对接工作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B6CB51-B52C-49C0-8D76-F92AD00863B2}"/>
              </a:ext>
            </a:extLst>
          </p:cNvPr>
          <p:cNvSpPr/>
          <p:nvPr/>
        </p:nvSpPr>
        <p:spPr>
          <a:xfrm>
            <a:off x="5419310" y="3346598"/>
            <a:ext cx="6242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在工作、学习中能够严格监督自己、约束自己，遵守团队纪律和规则，做好团队协作。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FA098A-277E-4F46-91E1-8E932ABE7B9E}"/>
              </a:ext>
            </a:extLst>
          </p:cNvPr>
          <p:cNvSpPr/>
          <p:nvPr/>
        </p:nvSpPr>
        <p:spPr>
          <a:xfrm>
            <a:off x="5419310" y="4938874"/>
            <a:ext cx="608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对于新接触的技术或者业务都能踏实研究，力求快速上手。对我来说，钻研技术既是工作需要也是乐趣所在。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79502" y="3203400"/>
            <a:ext cx="3291132" cy="971355"/>
            <a:chOff x="1604523" y="1768111"/>
            <a:chExt cx="3291132" cy="971355"/>
          </a:xfrm>
        </p:grpSpPr>
        <p:grpSp>
          <p:nvGrpSpPr>
            <p:cNvPr id="48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1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52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2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54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271697" y="1842123"/>
              <a:ext cx="976544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严于律己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68129" y="4734224"/>
            <a:ext cx="3291132" cy="971355"/>
            <a:chOff x="1604523" y="1768111"/>
            <a:chExt cx="3291132" cy="971355"/>
          </a:xfrm>
        </p:grpSpPr>
        <p:grpSp>
          <p:nvGrpSpPr>
            <p:cNvPr id="5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8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60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1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3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62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450274" y="1870169"/>
              <a:ext cx="976544" cy="74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善于学习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73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自身缺点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22759" y="1797255"/>
            <a:ext cx="2557424" cy="907751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1607649" y="234767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经验不足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24C4B95-3575-4D1B-A4D7-823BF6322FB2}"/>
              </a:ext>
            </a:extLst>
          </p:cNvPr>
          <p:cNvSpPr/>
          <p:nvPr/>
        </p:nvSpPr>
        <p:spPr>
          <a:xfrm>
            <a:off x="4327293" y="2024978"/>
            <a:ext cx="698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之前没有做过微信相关的接口开发工作，对这方面的经验积累不足。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F153EF-EE31-4BDA-892D-6228C55637E6}"/>
              </a:ext>
            </a:extLst>
          </p:cNvPr>
          <p:cNvSpPr/>
          <p:nvPr/>
        </p:nvSpPr>
        <p:spPr>
          <a:xfrm>
            <a:off x="4389213" y="4104044"/>
            <a:ext cx="676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平时做事太注重于细节，有可能忽视了对整体的把握。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84679" y="3851683"/>
            <a:ext cx="2557424" cy="907751"/>
            <a:chOff x="2305819" y="646243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2305819" y="646243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2590615" y="93315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缺少整体把握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5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信条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图片包含 天空, 人员, 户外, 男士&#10;&#10;已生成极高可信度的说明">
            <a:extLst>
              <a:ext uri="{FF2B5EF4-FFF2-40B4-BE49-F238E27FC236}">
                <a16:creationId xmlns:a16="http://schemas.microsoft.com/office/drawing/2014/main" id="{8AD43427-94A2-429B-A328-2E405F9EA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1" y="1784412"/>
            <a:ext cx="5291756" cy="39061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DD3547-5AF7-4B08-8B30-4260E94B20D0}"/>
              </a:ext>
            </a:extLst>
          </p:cNvPr>
          <p:cNvSpPr/>
          <p:nvPr/>
        </p:nvSpPr>
        <p:spPr>
          <a:xfrm>
            <a:off x="6474119" y="1884756"/>
            <a:ext cx="50573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人生伟业的建立 ，</a:t>
            </a:r>
            <a:endParaRPr lang="en-US" altLang="zh-CN" sz="2800" b="1" dirty="0"/>
          </a:p>
          <a:p>
            <a:r>
              <a:rPr lang="zh-CN" altLang="en-US" sz="2800" b="1" dirty="0"/>
              <a:t>不在能知，乃在能行。</a:t>
            </a:r>
            <a:endParaRPr lang="en-US" altLang="zh-CN" sz="2800" b="1" dirty="0"/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俗话说：“读万卷书不如行万里路”，只有行动才能迈出成功的第一步。人要有所作为，关键不是在于知识多么渊博，而是在于能不能为自己的理想勇敢的行动起来，坚定的朝自己的理想努力打拼。我们不怕失败，怕的是不敢为自己的理想付诸行动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3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工作体会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第三章</a:t>
              </a:r>
              <a:endParaRPr kumimoji="0" lang="zh-CN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4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758F021-6612-4CFD-8183-B500D429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06EF4-ABF5-4E5D-89FC-79FA498FC8A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工作心得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18454B-9090-4652-8916-C37BAD8BC70E}"/>
              </a:ext>
            </a:extLst>
          </p:cNvPr>
          <p:cNvSpPr/>
          <p:nvPr/>
        </p:nvSpPr>
        <p:spPr>
          <a:xfrm>
            <a:off x="5820792" y="2097284"/>
            <a:ext cx="547456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入职志晟的几个月的时间里，经历了很多，有项目阻塞时的焦虑，也有完成任务的成就感，更多的是成长与收获，在此要感谢同事们的帮助和指导，使我学习到很多的专业知识和工作经验。在工作中使我深深的体会到团队的重要性，沟通协作的重要性。一个好的团队，需要全体队员的互相协作，一个有凝聚力的公司，需要各个团队的互相配合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224F5-C935-49FB-86F2-028C75A31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" y="1583938"/>
            <a:ext cx="4885046" cy="4284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A3892C-BC87-4022-AE32-FBBE0A00FC7C}"/>
              </a:ext>
            </a:extLst>
          </p:cNvPr>
          <p:cNvSpPr/>
          <p:nvPr/>
        </p:nvSpPr>
        <p:spPr>
          <a:xfrm>
            <a:off x="5513033" y="1879600"/>
            <a:ext cx="6090082" cy="37551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758F021-6612-4CFD-8183-B500D429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06EF4-ABF5-4E5D-89FC-79FA498FC8A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工作心得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F0CC97-0CD6-4964-9C01-90117C5CCB7A}"/>
              </a:ext>
            </a:extLst>
          </p:cNvPr>
          <p:cNvGrpSpPr/>
          <p:nvPr/>
        </p:nvGrpSpPr>
        <p:grpSpPr>
          <a:xfrm>
            <a:off x="5088953" y="1922226"/>
            <a:ext cx="1712480" cy="2626764"/>
            <a:chOff x="5090781" y="2047444"/>
            <a:chExt cx="1712480" cy="2626764"/>
          </a:xfrm>
        </p:grpSpPr>
        <p:sp>
          <p:nvSpPr>
            <p:cNvPr id="29" name="Freeform 123@|5FFC:0|FBC:0|LFC:16777215|LBC:16777215">
              <a:extLst>
                <a:ext uri="{FF2B5EF4-FFF2-40B4-BE49-F238E27FC236}">
                  <a16:creationId xmlns:a16="http://schemas.microsoft.com/office/drawing/2014/main" id="{3F31BC86-A3DE-4FD0-867E-F2A67C01F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7" y="4326904"/>
              <a:ext cx="820913" cy="105344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4@|5FFC:0|FBC:0|LFC:16777215|LBC:16777215">
              <a:extLst>
                <a:ext uri="{FF2B5EF4-FFF2-40B4-BE49-F238E27FC236}">
                  <a16:creationId xmlns:a16="http://schemas.microsoft.com/office/drawing/2014/main" id="{C088DFDA-2AEE-428E-9E7A-BF04E6F0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8" y="4144342"/>
              <a:ext cx="820911" cy="106628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25@|5FFC:0|FBC:0|LFC:16777215|LBC:16777215">
              <a:extLst>
                <a:ext uri="{FF2B5EF4-FFF2-40B4-BE49-F238E27FC236}">
                  <a16:creationId xmlns:a16="http://schemas.microsoft.com/office/drawing/2014/main" id="{E8C10F62-1518-4A80-8518-2BF37CD8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691" y="4511053"/>
              <a:ext cx="650048" cy="163155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7@|5FFC:0|FBC:0|LFC:16777215|LBC:16777215">
              <a:extLst>
                <a:ext uri="{FF2B5EF4-FFF2-40B4-BE49-F238E27FC236}">
                  <a16:creationId xmlns:a16="http://schemas.microsoft.com/office/drawing/2014/main" id="{310747B0-3A11-4F6F-8310-167D3923A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781" y="2047444"/>
              <a:ext cx="1712480" cy="2020804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2BC62368-A32A-416A-AC8C-520295C1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2818" y="2750069"/>
              <a:ext cx="1111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工作心得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FFB2C1B-7145-4AD7-8FF1-40D5FDEF102A}"/>
              </a:ext>
            </a:extLst>
          </p:cNvPr>
          <p:cNvSpPr/>
          <p:nvPr/>
        </p:nvSpPr>
        <p:spPr>
          <a:xfrm>
            <a:off x="578066" y="1774887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沟通。团队与团队间的协作，顺畅、清晰的沟通关系着整个项目的成败。</a:t>
            </a:r>
          </a:p>
        </p:txBody>
      </p:sp>
      <p:sp>
        <p:nvSpPr>
          <p:cNvPr id="35" name="Oval 295">
            <a:extLst>
              <a:ext uri="{FF2B5EF4-FFF2-40B4-BE49-F238E27FC236}">
                <a16:creationId xmlns:a16="http://schemas.microsoft.com/office/drawing/2014/main" id="{B9D7E8BE-8C2D-4576-8E55-0F2AB692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044" y="1840624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6" name="Oval 295">
            <a:extLst>
              <a:ext uri="{FF2B5EF4-FFF2-40B4-BE49-F238E27FC236}">
                <a16:creationId xmlns:a16="http://schemas.microsoft.com/office/drawing/2014/main" id="{34EA9602-6E7D-4FB3-A20F-67D61F85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062" y="182122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7" name="Oval 295">
            <a:extLst>
              <a:ext uri="{FF2B5EF4-FFF2-40B4-BE49-F238E27FC236}">
                <a16:creationId xmlns:a16="http://schemas.microsoft.com/office/drawing/2014/main" id="{276FF450-7B5C-4BC7-9ED3-EBDE134D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646" y="332156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8" name="Oval 295">
            <a:extLst>
              <a:ext uri="{FF2B5EF4-FFF2-40B4-BE49-F238E27FC236}">
                <a16:creationId xmlns:a16="http://schemas.microsoft.com/office/drawing/2014/main" id="{F9E5EE16-B7B5-4A6D-836B-169DA74C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146" y="333779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A1C9A3-B0F0-4696-A877-2DF2CFC728C9}"/>
              </a:ext>
            </a:extLst>
          </p:cNvPr>
          <p:cNvSpPr/>
          <p:nvPr/>
        </p:nvSpPr>
        <p:spPr>
          <a:xfrm>
            <a:off x="7667820" y="3511337"/>
            <a:ext cx="3681716" cy="212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执行力。执行力就是对政策的落实程度。执行力就是把想法变成行动，把行动变成结果。在实际工作中试错，把道路上的坑踩平了，就是一片坦途。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6EF8B9-D8B5-4AE3-A5BE-5F2D8FEA99DA}"/>
              </a:ext>
            </a:extLst>
          </p:cNvPr>
          <p:cNvSpPr/>
          <p:nvPr/>
        </p:nvSpPr>
        <p:spPr>
          <a:xfrm>
            <a:off x="912436" y="3823560"/>
            <a:ext cx="36817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凝聚力。在团建中感悟到，良好的同事关系能大大提高公司整体凝聚力与工作效率。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62910D-5270-4E3F-B442-1E8A69380785}"/>
              </a:ext>
            </a:extLst>
          </p:cNvPr>
          <p:cNvSpPr/>
          <p:nvPr/>
        </p:nvSpPr>
        <p:spPr>
          <a:xfrm>
            <a:off x="7587876" y="1553099"/>
            <a:ext cx="36817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责任。责任，使人变得稳重，责任，使人知道自己的义务。强烈的责任心，是高效完成工作的基础。</a:t>
            </a:r>
          </a:p>
        </p:txBody>
      </p:sp>
      <p:sp>
        <p:nvSpPr>
          <p:cNvPr id="42" name="箭头: 上弧形 41">
            <a:extLst>
              <a:ext uri="{FF2B5EF4-FFF2-40B4-BE49-F238E27FC236}">
                <a16:creationId xmlns:a16="http://schemas.microsoft.com/office/drawing/2014/main" id="{86498DD2-C527-4189-9CC3-7989102BC864}"/>
              </a:ext>
            </a:extLst>
          </p:cNvPr>
          <p:cNvSpPr/>
          <p:nvPr/>
        </p:nvSpPr>
        <p:spPr>
          <a:xfrm rot="15669995">
            <a:off x="-506938" y="3154586"/>
            <a:ext cx="1946098" cy="60093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箭头: 上弧形 42">
            <a:extLst>
              <a:ext uri="{FF2B5EF4-FFF2-40B4-BE49-F238E27FC236}">
                <a16:creationId xmlns:a16="http://schemas.microsoft.com/office/drawing/2014/main" id="{3871C1F9-D39C-4D73-9FD8-656BDDCA7A6F}"/>
              </a:ext>
            </a:extLst>
          </p:cNvPr>
          <p:cNvSpPr/>
          <p:nvPr/>
        </p:nvSpPr>
        <p:spPr>
          <a:xfrm rot="4695041">
            <a:off x="10726639" y="2919986"/>
            <a:ext cx="1946098" cy="60093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0813999-FA86-452E-9FEA-72903E0BD6A8}"/>
              </a:ext>
            </a:extLst>
          </p:cNvPr>
          <p:cNvSpPr/>
          <p:nvPr/>
        </p:nvSpPr>
        <p:spPr>
          <a:xfrm>
            <a:off x="469935" y="3172795"/>
            <a:ext cx="368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团队间，队员间</a:t>
            </a:r>
          </a:p>
        </p:txBody>
      </p:sp>
      <p:sp>
        <p:nvSpPr>
          <p:cNvPr id="45" name="Oval 295">
            <a:extLst>
              <a:ext uri="{FF2B5EF4-FFF2-40B4-BE49-F238E27FC236}">
                <a16:creationId xmlns:a16="http://schemas.microsoft.com/office/drawing/2014/main" id="{79E3EEFF-366A-4A9C-AB51-33A7D19A5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86" y="464565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4" action="ppaction://hlinksldjump"/>
              </a:rPr>
              <a:t>5</a:t>
            </a:r>
            <a:endParaRPr lang="en-US" altLang="zh-CN" sz="35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2ABD50-1687-4A59-A7CB-CC1C79D518BC}"/>
              </a:ext>
            </a:extLst>
          </p:cNvPr>
          <p:cNvSpPr/>
          <p:nvPr/>
        </p:nvSpPr>
        <p:spPr>
          <a:xfrm>
            <a:off x="4539770" y="5378230"/>
            <a:ext cx="312808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对全局的思考。作为技术研发人员，每个功能模块要从整个项目的角度设计。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BC52CD-C77E-48DA-AA36-179A732A095C}"/>
              </a:ext>
            </a:extLst>
          </p:cNvPr>
          <p:cNvSpPr/>
          <p:nvPr/>
        </p:nvSpPr>
        <p:spPr>
          <a:xfrm>
            <a:off x="10051172" y="2929376"/>
            <a:ext cx="129836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</a:t>
            </a:r>
          </a:p>
        </p:txBody>
      </p:sp>
    </p:spTree>
    <p:extLst>
      <p:ext uri="{BB962C8B-B14F-4D97-AF65-F5344CB8AC3E}">
        <p14:creationId xmlns:p14="http://schemas.microsoft.com/office/powerpoint/2010/main" val="4003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C128837-A326-40EF-B812-0ED2D263252E}"/>
              </a:ext>
            </a:extLst>
          </p:cNvPr>
          <p:cNvGrpSpPr/>
          <p:nvPr/>
        </p:nvGrpSpPr>
        <p:grpSpPr>
          <a:xfrm>
            <a:off x="1360824" y="2035031"/>
            <a:ext cx="2233928" cy="3506204"/>
            <a:chOff x="778084" y="1038958"/>
            <a:chExt cx="1850186" cy="2900945"/>
          </a:xfrm>
        </p:grpSpPr>
        <p:sp>
          <p:nvSpPr>
            <p:cNvPr id="35" name="圆角矩形 32">
              <a:extLst>
                <a:ext uri="{FF2B5EF4-FFF2-40B4-BE49-F238E27FC236}">
                  <a16:creationId xmlns:a16="http://schemas.microsoft.com/office/drawing/2014/main" id="{BD0147C6-AA73-4FF0-8EB5-8D97FD60C2BD}"/>
                </a:ext>
              </a:extLst>
            </p:cNvPr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任意多边形 33">
              <a:extLst>
                <a:ext uri="{FF2B5EF4-FFF2-40B4-BE49-F238E27FC236}">
                  <a16:creationId xmlns:a16="http://schemas.microsoft.com/office/drawing/2014/main" id="{7CF67681-9C65-4717-897C-CBCC6DCE8482}"/>
                </a:ext>
              </a:extLst>
            </p:cNvPr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A38E2FD-FA63-4004-AA28-84F8579C267F}"/>
                </a:ext>
              </a:extLst>
            </p:cNvPr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本框 11">
              <a:extLst>
                <a:ext uri="{FF2B5EF4-FFF2-40B4-BE49-F238E27FC236}">
                  <a16:creationId xmlns:a16="http://schemas.microsoft.com/office/drawing/2014/main" id="{98137B46-C224-44B6-8C6B-0063A0109CDE}"/>
                </a:ext>
              </a:extLst>
            </p:cNvPr>
            <p:cNvSpPr txBox="1"/>
            <p:nvPr/>
          </p:nvSpPr>
          <p:spPr>
            <a:xfrm>
              <a:off x="1304926" y="1222952"/>
              <a:ext cx="839367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9" name="文本框 64">
              <a:extLst>
                <a:ext uri="{FF2B5EF4-FFF2-40B4-BE49-F238E27FC236}">
                  <a16:creationId xmlns:a16="http://schemas.microsoft.com/office/drawing/2014/main" id="{BA3865C8-AE91-4F5C-9522-7CC8578BB880}"/>
                </a:ext>
              </a:extLst>
            </p:cNvPr>
            <p:cNvSpPr txBox="1"/>
            <p:nvPr/>
          </p:nvSpPr>
          <p:spPr>
            <a:xfrm>
              <a:off x="1121982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7F0498-24DE-47EF-8118-581783D202A9}"/>
              </a:ext>
            </a:extLst>
          </p:cNvPr>
          <p:cNvGrpSpPr/>
          <p:nvPr/>
        </p:nvGrpSpPr>
        <p:grpSpPr>
          <a:xfrm>
            <a:off x="3766063" y="2035031"/>
            <a:ext cx="2233928" cy="3506204"/>
            <a:chOff x="2690633" y="1038958"/>
            <a:chExt cx="1850186" cy="2900945"/>
          </a:xfrm>
        </p:grpSpPr>
        <p:sp>
          <p:nvSpPr>
            <p:cNvPr id="42" name="圆角矩形 39">
              <a:extLst>
                <a:ext uri="{FF2B5EF4-FFF2-40B4-BE49-F238E27FC236}">
                  <a16:creationId xmlns:a16="http://schemas.microsoft.com/office/drawing/2014/main" id="{A2913B86-E12D-4727-9436-9A1F5F9E8F37}"/>
                </a:ext>
              </a:extLst>
            </p:cNvPr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任意多边形 40">
              <a:extLst>
                <a:ext uri="{FF2B5EF4-FFF2-40B4-BE49-F238E27FC236}">
                  <a16:creationId xmlns:a16="http://schemas.microsoft.com/office/drawing/2014/main" id="{42BACA0A-3B23-4501-BC84-ED312E982E97}"/>
                </a:ext>
              </a:extLst>
            </p:cNvPr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13E4020-907D-4F39-B486-3E46757C4472}"/>
                </a:ext>
              </a:extLst>
            </p:cNvPr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本框 48">
              <a:extLst>
                <a:ext uri="{FF2B5EF4-FFF2-40B4-BE49-F238E27FC236}">
                  <a16:creationId xmlns:a16="http://schemas.microsoft.com/office/drawing/2014/main" id="{8C1E3890-71DE-4DE8-BEC6-4E12EA6EDC07}"/>
                </a:ext>
              </a:extLst>
            </p:cNvPr>
            <p:cNvSpPr txBox="1"/>
            <p:nvPr/>
          </p:nvSpPr>
          <p:spPr>
            <a:xfrm>
              <a:off x="3185327" y="1222952"/>
              <a:ext cx="89494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6" name="文本框 66">
              <a:extLst>
                <a:ext uri="{FF2B5EF4-FFF2-40B4-BE49-F238E27FC236}">
                  <a16:creationId xmlns:a16="http://schemas.microsoft.com/office/drawing/2014/main" id="{4BF47433-398F-4569-A78D-DE2EFC5F512A}"/>
                </a:ext>
              </a:extLst>
            </p:cNvPr>
            <p:cNvSpPr txBox="1"/>
            <p:nvPr/>
          </p:nvSpPr>
          <p:spPr>
            <a:xfrm>
              <a:off x="3060264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8C38886-82CD-4B43-AB59-ECB46A3A62DF}"/>
              </a:ext>
            </a:extLst>
          </p:cNvPr>
          <p:cNvGrpSpPr/>
          <p:nvPr/>
        </p:nvGrpSpPr>
        <p:grpSpPr>
          <a:xfrm>
            <a:off x="6161357" y="2035031"/>
            <a:ext cx="2233928" cy="3506204"/>
            <a:chOff x="4603182" y="1038958"/>
            <a:chExt cx="1850186" cy="2900945"/>
          </a:xfrm>
        </p:grpSpPr>
        <p:sp>
          <p:nvSpPr>
            <p:cNvPr id="49" name="圆角矩形 46">
              <a:extLst>
                <a:ext uri="{FF2B5EF4-FFF2-40B4-BE49-F238E27FC236}">
                  <a16:creationId xmlns:a16="http://schemas.microsoft.com/office/drawing/2014/main" id="{4BAB7390-28A7-4432-B64C-9C50FD846508}"/>
                </a:ext>
              </a:extLst>
            </p:cNvPr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任意多边形 47">
              <a:extLst>
                <a:ext uri="{FF2B5EF4-FFF2-40B4-BE49-F238E27FC236}">
                  <a16:creationId xmlns:a16="http://schemas.microsoft.com/office/drawing/2014/main" id="{12BC099C-05CE-48CE-8F5F-60062936942F}"/>
                </a:ext>
              </a:extLst>
            </p:cNvPr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9A52DF-FBA2-4F4E-A51D-DB39C4A5E676}"/>
                </a:ext>
              </a:extLst>
            </p:cNvPr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文本框 54">
              <a:extLst>
                <a:ext uri="{FF2B5EF4-FFF2-40B4-BE49-F238E27FC236}">
                  <a16:creationId xmlns:a16="http://schemas.microsoft.com/office/drawing/2014/main" id="{5195F185-170E-4E55-ADE7-20F79D3DB301}"/>
                </a:ext>
              </a:extLst>
            </p:cNvPr>
            <p:cNvSpPr txBox="1"/>
            <p:nvPr/>
          </p:nvSpPr>
          <p:spPr>
            <a:xfrm>
              <a:off x="5044295" y="1222952"/>
              <a:ext cx="97858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53" name="文本框 68">
              <a:extLst>
                <a:ext uri="{FF2B5EF4-FFF2-40B4-BE49-F238E27FC236}">
                  <a16:creationId xmlns:a16="http://schemas.microsoft.com/office/drawing/2014/main" id="{4DC5B6CE-F885-421A-882C-83623A7038C3}"/>
                </a:ext>
              </a:extLst>
            </p:cNvPr>
            <p:cNvSpPr txBox="1"/>
            <p:nvPr/>
          </p:nvSpPr>
          <p:spPr>
            <a:xfrm>
              <a:off x="4960299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017B9-156D-4079-96AC-3A2812107F3E}"/>
              </a:ext>
            </a:extLst>
          </p:cNvPr>
          <p:cNvGrpSpPr/>
          <p:nvPr/>
        </p:nvGrpSpPr>
        <p:grpSpPr>
          <a:xfrm>
            <a:off x="8566595" y="2035031"/>
            <a:ext cx="2233928" cy="3506204"/>
            <a:chOff x="6515731" y="1038958"/>
            <a:chExt cx="1850186" cy="2900945"/>
          </a:xfrm>
        </p:grpSpPr>
        <p:sp>
          <p:nvSpPr>
            <p:cNvPr id="56" name="圆角矩形 53">
              <a:extLst>
                <a:ext uri="{FF2B5EF4-FFF2-40B4-BE49-F238E27FC236}">
                  <a16:creationId xmlns:a16="http://schemas.microsoft.com/office/drawing/2014/main" id="{B1B6B8C4-9147-4B46-B810-6E90B329600D}"/>
                </a:ext>
              </a:extLst>
            </p:cNvPr>
            <p:cNvSpPr/>
            <p:nvPr/>
          </p:nvSpPr>
          <p:spPr>
            <a:xfrm>
              <a:off x="668175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任意多边形 54">
              <a:extLst>
                <a:ext uri="{FF2B5EF4-FFF2-40B4-BE49-F238E27FC236}">
                  <a16:creationId xmlns:a16="http://schemas.microsoft.com/office/drawing/2014/main" id="{7D644AA0-0C27-4567-96F1-BDFF0F405C1E}"/>
                </a:ext>
              </a:extLst>
            </p:cNvPr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3FBD141-C172-4959-AE21-BCA309EAB851}"/>
                </a:ext>
              </a:extLst>
            </p:cNvPr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文本框 60">
              <a:extLst>
                <a:ext uri="{FF2B5EF4-FFF2-40B4-BE49-F238E27FC236}">
                  <a16:creationId xmlns:a16="http://schemas.microsoft.com/office/drawing/2014/main" id="{B4416761-B6E7-4F91-AA14-99777E4533E2}"/>
                </a:ext>
              </a:extLst>
            </p:cNvPr>
            <p:cNvSpPr txBox="1"/>
            <p:nvPr/>
          </p:nvSpPr>
          <p:spPr>
            <a:xfrm>
              <a:off x="6988992" y="1222952"/>
              <a:ext cx="87627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60" name="文本框 70">
              <a:extLst>
                <a:ext uri="{FF2B5EF4-FFF2-40B4-BE49-F238E27FC236}">
                  <a16:creationId xmlns:a16="http://schemas.microsoft.com/office/drawing/2014/main" id="{C1FE9F08-35C1-4FEB-B71E-0993CDA6A455}"/>
                </a:ext>
              </a:extLst>
            </p:cNvPr>
            <p:cNvSpPr txBox="1"/>
            <p:nvPr/>
          </p:nvSpPr>
          <p:spPr>
            <a:xfrm>
              <a:off x="6871957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074F18CB-6BCC-4CF2-89FC-79E8CE139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23854F-7F55-4711-925A-70865570C3E0}"/>
              </a:ext>
            </a:extLst>
          </p:cNvPr>
          <p:cNvSpPr txBox="1"/>
          <p:nvPr/>
        </p:nvSpPr>
        <p:spPr>
          <a:xfrm>
            <a:off x="479394" y="188913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专业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B84EA5-D2A2-415D-8792-F742A2FE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6" y="1790288"/>
            <a:ext cx="7215147" cy="39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1794B0-C5E3-4EE4-9668-D59652B8BA6B}"/>
              </a:ext>
            </a:extLst>
          </p:cNvPr>
          <p:cNvSpPr/>
          <p:nvPr/>
        </p:nvSpPr>
        <p:spPr>
          <a:xfrm>
            <a:off x="7824939" y="3029110"/>
            <a:ext cx="391389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产品设计、产品开发、产品服务、整体运营，提供专业的智慧城市可落地方案，实现规划、交付、运营一体化。</a:t>
            </a:r>
          </a:p>
        </p:txBody>
      </p:sp>
    </p:spTree>
    <p:extLst>
      <p:ext uri="{BB962C8B-B14F-4D97-AF65-F5344CB8AC3E}">
        <p14:creationId xmlns:p14="http://schemas.microsoft.com/office/powerpoint/2010/main" val="280344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A187069E-462D-488F-8BE2-3E8EFCBBB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52A39B-2E68-4CF2-8CCF-4AFDA63340C9}"/>
              </a:ext>
            </a:extLst>
          </p:cNvPr>
          <p:cNvSpPr txBox="1"/>
          <p:nvPr/>
        </p:nvSpPr>
        <p:spPr>
          <a:xfrm>
            <a:off x="479394" y="188913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9BD64-F3EC-474C-AA12-968EEC0B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81" y="1004887"/>
            <a:ext cx="4457700" cy="6019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0A2E65-233A-4386-A837-88371EEE204B}"/>
              </a:ext>
            </a:extLst>
          </p:cNvPr>
          <p:cNvSpPr/>
          <p:nvPr/>
        </p:nvSpPr>
        <p:spPr>
          <a:xfrm>
            <a:off x="6197632" y="3555879"/>
            <a:ext cx="44576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深耕行业，打造智慧城市新标杆。</a:t>
            </a:r>
          </a:p>
        </p:txBody>
      </p:sp>
    </p:spTree>
    <p:extLst>
      <p:ext uri="{BB962C8B-B14F-4D97-AF65-F5344CB8AC3E}">
        <p14:creationId xmlns:p14="http://schemas.microsoft.com/office/powerpoint/2010/main" val="284828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-28278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4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前言 </a:t>
            </a:r>
            <a:r>
              <a:rPr lang="en-US" altLang="zh-CN" sz="4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400" dirty="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Introduction</a:t>
            </a:r>
            <a:endParaRPr lang="zh-CN" altLang="en-US" sz="2400" dirty="0">
              <a:solidFill>
                <a:srgbClr val="C000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9DAF5-F70F-4627-98BA-DE316EBDB6B0}"/>
              </a:ext>
            </a:extLst>
          </p:cNvPr>
          <p:cNvSpPr/>
          <p:nvPr/>
        </p:nvSpPr>
        <p:spPr>
          <a:xfrm>
            <a:off x="1849514" y="4412603"/>
            <a:ext cx="907002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时光飞逝，我自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来到志晟，如今已经过去了两个多月。这两个多月的工作，使我收获很多，也使我体会到了各位领导各位同事的关心，体会到了志晟这个大家庭的温暖。接下来的日子里，我将以积极进取的工作热情，踏实勤勉的工作态度，认真负责，保质保量的完成领导交办的工作任务。下面，我就这两个多月的工作情况，向各位领导与同事作个简要汇报，以接受大家的评议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328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175073-D639-4144-BEA8-F884B749FB0A}"/>
              </a:ext>
            </a:extLst>
          </p:cNvPr>
          <p:cNvSpPr txBox="1">
            <a:spLocks/>
          </p:cNvSpPr>
          <p:nvPr/>
        </p:nvSpPr>
        <p:spPr>
          <a:xfrm>
            <a:off x="815414" y="234192"/>
            <a:ext cx="283992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68E60744-9FC6-45FB-9102-ED105D70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06E939-0C19-4997-B421-BA11A997F9FD}"/>
              </a:ext>
            </a:extLst>
          </p:cNvPr>
          <p:cNvSpPr txBox="1"/>
          <p:nvPr/>
        </p:nvSpPr>
        <p:spPr>
          <a:xfrm>
            <a:off x="479394" y="188913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协同</a:t>
            </a:r>
          </a:p>
        </p:txBody>
      </p:sp>
      <p:pic>
        <p:nvPicPr>
          <p:cNvPr id="4098" name="Picture 2" descr="https://timgsa.baidu.com/timg?image&amp;quality=80&amp;size=b9999_10000&amp;sec=1539757894840&amp;di=f5b9cb33f27425f9e5c2243f99c8fe70&amp;imgtype=0&amp;src=http%3A%2F%2Fa5img.pncdn.cn%2F2017%2F0216%2F1487225081328.jpg">
            <a:extLst>
              <a:ext uri="{FF2B5EF4-FFF2-40B4-BE49-F238E27FC236}">
                <a16:creationId xmlns:a16="http://schemas.microsoft.com/office/drawing/2014/main" id="{07301AAE-4F70-42B7-AA97-E9597DA4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399617"/>
            <a:ext cx="6522464" cy="45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0DBA68A-BBDA-465E-B973-190574EE4711}"/>
              </a:ext>
            </a:extLst>
          </p:cNvPr>
          <p:cNvSpPr/>
          <p:nvPr/>
        </p:nvSpPr>
        <p:spPr>
          <a:xfrm>
            <a:off x="7605567" y="2784047"/>
            <a:ext cx="312808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高度凝聚力，团结、协作。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252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8F84848D-BC75-444B-B667-2A39CEE92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E331F6-157B-4615-8B52-08E237F7D379}"/>
              </a:ext>
            </a:extLst>
          </p:cNvPr>
          <p:cNvSpPr txBox="1"/>
          <p:nvPr/>
        </p:nvSpPr>
        <p:spPr>
          <a:xfrm>
            <a:off x="479394" y="188913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</a:t>
            </a:r>
          </a:p>
        </p:txBody>
      </p:sp>
      <p:pic>
        <p:nvPicPr>
          <p:cNvPr id="5122" name="Picture 2" descr="https://ss0.bdstatic.com/70cFvHSh_Q1YnxGkpoWK1HF6hhy/it/u=1678588538,3469696826&amp;fm=200&amp;gp=0.jpg">
            <a:extLst>
              <a:ext uri="{FF2B5EF4-FFF2-40B4-BE49-F238E27FC236}">
                <a16:creationId xmlns:a16="http://schemas.microsoft.com/office/drawing/2014/main" id="{7971816A-D64E-4130-8777-FA421AE4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80" y="1164278"/>
            <a:ext cx="7002687" cy="40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A327EB-D0D8-4E56-A9F5-00AF7109F716}"/>
              </a:ext>
            </a:extLst>
          </p:cNvPr>
          <p:cNvSpPr/>
          <p:nvPr/>
        </p:nvSpPr>
        <p:spPr>
          <a:xfrm>
            <a:off x="8098113" y="2887555"/>
            <a:ext cx="2717525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科学技术是第一生产力，科技创新是第一推动力。</a:t>
            </a:r>
          </a:p>
        </p:txBody>
      </p:sp>
    </p:spTree>
    <p:extLst>
      <p:ext uri="{BB962C8B-B14F-4D97-AF65-F5344CB8AC3E}">
        <p14:creationId xmlns:p14="http://schemas.microsoft.com/office/powerpoint/2010/main" val="172834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57151CE5-8652-4F6B-B987-ED19BA6B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96B49C-0897-4D54-9F41-F75A221DC20D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对部门的建议与意见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9B393-C69A-4414-8970-9C0BD37A016F}"/>
              </a:ext>
            </a:extLst>
          </p:cNvPr>
          <p:cNvSpPr/>
          <p:nvPr/>
        </p:nvSpPr>
        <p:spPr>
          <a:xfrm>
            <a:off x="1553131" y="4703711"/>
            <a:ext cx="932612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、整理收集专业技术书籍，可以由员工贡献，公司定期购买，对员工开放借阅，并且请有经验的员工推荐。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97ABB6-361E-4A8B-8DDA-CACC5129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3" y="1187393"/>
            <a:ext cx="9758732" cy="3400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29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623" y="38046"/>
              <a:ext cx="2665809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工作规划与展望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第四章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4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工作规划与展望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09427-7FB8-4F49-8C7D-6BB37EB7A43C}"/>
              </a:ext>
            </a:extLst>
          </p:cNvPr>
          <p:cNvSpPr/>
          <p:nvPr/>
        </p:nvSpPr>
        <p:spPr>
          <a:xfrm>
            <a:off x="3683901" y="1468944"/>
            <a:ext cx="462941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工作方式：在工作中提高自己，总结工作经验，改进自己的工作方式，提高工作效率。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EDDD66-A840-4F7F-B719-BF998EC5664F}"/>
              </a:ext>
            </a:extLst>
          </p:cNvPr>
          <p:cNvSpPr/>
          <p:nvPr/>
        </p:nvSpPr>
        <p:spPr>
          <a:xfrm>
            <a:off x="662824" y="3429000"/>
            <a:ext cx="421131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工作技能：明确项目架构发展方向，加强专业技术的储备，深入学习微服务架构知识。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3ECDA7-B70E-4728-B0A5-3A53746AA48A}"/>
              </a:ext>
            </a:extLst>
          </p:cNvPr>
          <p:cNvGrpSpPr/>
          <p:nvPr/>
        </p:nvGrpSpPr>
        <p:grpSpPr>
          <a:xfrm>
            <a:off x="1535837" y="5223332"/>
            <a:ext cx="9294920" cy="1027526"/>
            <a:chOff x="1535837" y="5223332"/>
            <a:chExt cx="9294920" cy="102752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C937980-1CF6-44AE-9077-022208EEB929}"/>
                </a:ext>
              </a:extLst>
            </p:cNvPr>
            <p:cNvSpPr/>
            <p:nvPr/>
          </p:nvSpPr>
          <p:spPr>
            <a:xfrm>
              <a:off x="1535837" y="5223332"/>
              <a:ext cx="9294920" cy="10275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69E4D6-19B7-4BCA-99ED-E6271076AB70}"/>
                </a:ext>
              </a:extLst>
            </p:cNvPr>
            <p:cNvSpPr/>
            <p:nvPr/>
          </p:nvSpPr>
          <p:spPr>
            <a:xfrm>
              <a:off x="2089213" y="5299630"/>
              <a:ext cx="84130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未来在志晟的日子中，我将改进工作方式，提高工作技能，认真负责的做好自己的工作，并且做好与同事间的配合。大家互相帮助支持，为公司发展贡献自己的力量。</a:t>
              </a: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FDE17352-CEF1-4D4C-A384-E1AA482A4481}"/>
              </a:ext>
            </a:extLst>
          </p:cNvPr>
          <p:cNvGrpSpPr/>
          <p:nvPr/>
        </p:nvGrpSpPr>
        <p:grpSpPr>
          <a:xfrm>
            <a:off x="4992608" y="2562836"/>
            <a:ext cx="1855684" cy="1786915"/>
            <a:chOff x="4200186" y="2320894"/>
            <a:chExt cx="3791627" cy="3651116"/>
          </a:xfrm>
        </p:grpSpPr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2A91703F-C618-402B-9EBC-CDCC014C31AE}"/>
                </a:ext>
              </a:extLst>
            </p:cNvPr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12775E04-D601-4B19-AD72-5CEC0FCA1652}"/>
                </a:ext>
              </a:extLst>
            </p:cNvPr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542A7B52-0D27-4896-B646-81FADA66A76F}"/>
                </a:ext>
              </a:extLst>
            </p:cNvPr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039B1186-639C-4EF4-B487-2231AFA00551}"/>
                </a:ext>
              </a:extLst>
            </p:cNvPr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9B959A35-788B-4669-8D61-D61784A4A5B6}"/>
                </a:ext>
              </a:extLst>
            </p:cNvPr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04A11C62-7B84-451F-BDD0-B01CA287C571}"/>
                </a:ext>
              </a:extLst>
            </p:cNvPr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2F4207DB-DF4A-4B63-BD96-C3C57E0F7C94}"/>
                </a:ext>
              </a:extLst>
            </p:cNvPr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7063760-C732-403B-97BC-087EC0F03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2AA58EB-7DDB-4BA4-B017-BB9B01D6A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AD8496A-B993-4408-AD3C-CAA8B16E1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E4C7DF9-BE9E-4A1F-A194-2DA5E8958D84}"/>
              </a:ext>
            </a:extLst>
          </p:cNvPr>
          <p:cNvSpPr/>
          <p:nvPr/>
        </p:nvSpPr>
        <p:spPr>
          <a:xfrm>
            <a:off x="7059525" y="3456293"/>
            <a:ext cx="46294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业务能力：深入了解自己所从事的行业，在实际工作中学习智慧城市的业务架构与业务模式等知识。</a:t>
            </a:r>
          </a:p>
        </p:txBody>
      </p:sp>
    </p:spTree>
    <p:extLst>
      <p:ext uri="{BB962C8B-B14F-4D97-AF65-F5344CB8AC3E}">
        <p14:creationId xmlns:p14="http://schemas.microsoft.com/office/powerpoint/2010/main" val="68225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7256" y="38046"/>
              <a:ext cx="91621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致谢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第五章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致谢</a:t>
            </a: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方正大黑简体" pitchFamily="65" charset="-122"/>
              </a:rPr>
              <a:t> 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Thank</a:t>
            </a: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493053-5AA6-49AD-AE7C-1D30A3F0CB62}"/>
              </a:ext>
            </a:extLst>
          </p:cNvPr>
          <p:cNvSpPr/>
          <p:nvPr/>
        </p:nvSpPr>
        <p:spPr>
          <a:xfrm>
            <a:off x="2382173" y="4769498"/>
            <a:ext cx="8226641" cy="102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再次对公司的栽培和各位领导、同事在工作和生活中的帮助表示感谢！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在这个大家庭中我们共同努力奋斗，创造更美好的明天！</a:t>
            </a:r>
          </a:p>
        </p:txBody>
      </p:sp>
    </p:spTree>
    <p:extLst>
      <p:ext uri="{BB962C8B-B14F-4D97-AF65-F5344CB8AC3E}">
        <p14:creationId xmlns:p14="http://schemas.microsoft.com/office/powerpoint/2010/main" val="3507776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000"/>
          </a:xfrm>
        </p:spPr>
        <p:txBody>
          <a:bodyPr/>
          <a:lstStyle/>
          <a:p>
            <a:pPr algn="ctr"/>
            <a:r>
              <a:rPr lang="zh-CN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职业发展基本信息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530095658"/>
              </p:ext>
            </p:extLst>
          </p:nvPr>
        </p:nvGraphicFramePr>
        <p:xfrm>
          <a:off x="176530" y="1316355"/>
          <a:ext cx="11838940" cy="545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基本信息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王贵成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开发工程师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职业生涯规划期间：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目前定位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岗位类别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  　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发展目标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现级别内积分晋升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积分向上级别发展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跨通道发展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中高级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员工个人swot分析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572849656"/>
              </p:ext>
            </p:extLst>
          </p:nvPr>
        </p:nvGraphicFramePr>
        <p:xfrm>
          <a:off x="290830" y="1038225"/>
          <a:ext cx="11610340" cy="56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</a:t>
                      </a:r>
                      <a:endParaRPr lang="en-US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Strengths你的优势（内部因素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Weaknesses你的弱势（内部因素）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做事认真、踏实，对于自己的专业有着浓厚的兴趣。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个人性格随和，容易与他人相处。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有较强的自主学习与善于发现问题的能力。</a:t>
                      </a:r>
                      <a:endParaRPr lang="zh-CN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看待事物不够全面，有时会忽略细节问题。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做决定时不够果断，容易受他人影响，犹豫不决。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性格比较内向，不善于交际。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O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Opportunities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你的机会点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Threats最大挑战和威胁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12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现在是一个信息化时代，互联网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智慧城市的业务模式有很好的发展前景。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微服务架构是当前软件开发领域的技术热点，也是未来的发展趋势。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技术更新较快，需要时时刻刻有危机感，不断学习新技术，提升自己。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涉及到的业务模块较多，不断有新的业务形式出现。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505754147"/>
              </p:ext>
            </p:extLst>
          </p:nvPr>
        </p:nvGraphicFramePr>
        <p:xfrm>
          <a:off x="356235" y="89535"/>
          <a:ext cx="11479530" cy="6501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3740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</a:t>
                      </a:r>
                      <a:endParaRPr lang="en-US" altLang="en-US" sz="2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提升计划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预计达成时间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落实所需相关部门 / 人的支持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学历/证书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388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职业规划/职位规划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高级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工程师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学习分布式系统的设计和应用，分布式、缓存、消息等机制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2019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7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6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能力提升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专业技能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学习</a:t>
                      </a:r>
                      <a:r>
                        <a:rPr lang="en-US" altLang="zh-CN" sz="1800" b="0" kern="120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springCloud</a:t>
                      </a: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微服务架构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2019</a:t>
                      </a: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年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7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91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81">
            <a:extLst>
              <a:ext uri="{FF2B5EF4-FFF2-40B4-BE49-F238E27FC236}">
                <a16:creationId xmlns:a16="http://schemas.microsoft.com/office/drawing/2014/main" id="{FD652DD9-80F8-4891-AD6D-531FA7CBC0C9}"/>
              </a:ext>
            </a:extLst>
          </p:cNvPr>
          <p:cNvSpPr/>
          <p:nvPr/>
        </p:nvSpPr>
        <p:spPr bwMode="auto">
          <a:xfrm>
            <a:off x="2114100" y="2858014"/>
            <a:ext cx="7738363" cy="2237383"/>
          </a:xfrm>
          <a:custGeom>
            <a:avLst/>
            <a:gdLst>
              <a:gd name="T0" fmla="*/ 0 w 5049"/>
              <a:gd name="T1" fmla="*/ 1263 h 1460"/>
              <a:gd name="T2" fmla="*/ 1159 w 5049"/>
              <a:gd name="T3" fmla="*/ 48 h 1460"/>
              <a:gd name="T4" fmla="*/ 2611 w 5049"/>
              <a:gd name="T5" fmla="*/ 1263 h 1460"/>
              <a:gd name="T6" fmla="*/ 2611 w 5049"/>
              <a:gd name="T7" fmla="*/ 1227 h 1460"/>
              <a:gd name="T8" fmla="*/ 3888 w 5049"/>
              <a:gd name="T9" fmla="*/ 15 h 1460"/>
              <a:gd name="T10" fmla="*/ 5049 w 5049"/>
              <a:gd name="T11" fmla="*/ 1138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49" h="1460">
                <a:moveTo>
                  <a:pt x="0" y="1263"/>
                </a:moveTo>
                <a:cubicBezTo>
                  <a:pt x="192" y="1062"/>
                  <a:pt x="724" y="48"/>
                  <a:pt x="1159" y="48"/>
                </a:cubicBezTo>
                <a:cubicBezTo>
                  <a:pt x="1594" y="48"/>
                  <a:pt x="2369" y="1066"/>
                  <a:pt x="2611" y="1263"/>
                </a:cubicBezTo>
                <a:cubicBezTo>
                  <a:pt x="2853" y="1460"/>
                  <a:pt x="2398" y="1435"/>
                  <a:pt x="2611" y="1227"/>
                </a:cubicBezTo>
                <a:cubicBezTo>
                  <a:pt x="2824" y="1019"/>
                  <a:pt x="3482" y="30"/>
                  <a:pt x="3888" y="15"/>
                </a:cubicBezTo>
                <a:cubicBezTo>
                  <a:pt x="4294" y="0"/>
                  <a:pt x="4807" y="904"/>
                  <a:pt x="5049" y="1138"/>
                </a:cubicBezTo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BD4A07A-A7D2-47BA-9B3F-6E346AB76673}"/>
              </a:ext>
            </a:extLst>
          </p:cNvPr>
          <p:cNvGrpSpPr/>
          <p:nvPr/>
        </p:nvGrpSpPr>
        <p:grpSpPr>
          <a:xfrm>
            <a:off x="3244017" y="2305150"/>
            <a:ext cx="1381681" cy="1382024"/>
            <a:chOff x="2501743" y="1635646"/>
            <a:chExt cx="1036261" cy="1036518"/>
          </a:xfrm>
        </p:grpSpPr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455BDA4C-549B-4F70-92E6-3755477A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743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65B620E5-31CD-4CF5-80D1-C28930494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226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AC1348-8F94-47E1-9AE6-D1B623583F90}"/>
              </a:ext>
            </a:extLst>
          </p:cNvPr>
          <p:cNvGrpSpPr/>
          <p:nvPr/>
        </p:nvGrpSpPr>
        <p:grpSpPr>
          <a:xfrm>
            <a:off x="5469428" y="4042950"/>
            <a:ext cx="1381681" cy="1382024"/>
            <a:chOff x="4170801" y="2938997"/>
            <a:chExt cx="1036261" cy="1036518"/>
          </a:xfrm>
        </p:grpSpPr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BC447B42-E61B-4CD7-A457-1C1CC6FA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801" y="293899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E4971696-4203-4A45-AB9B-30D3775C4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373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CF9CE15-6F47-4D8D-94E0-9646B54E2717}"/>
              </a:ext>
            </a:extLst>
          </p:cNvPr>
          <p:cNvGrpSpPr/>
          <p:nvPr/>
        </p:nvGrpSpPr>
        <p:grpSpPr>
          <a:xfrm>
            <a:off x="7346928" y="2305150"/>
            <a:ext cx="1381681" cy="1382024"/>
            <a:chOff x="5578926" y="1635646"/>
            <a:chExt cx="1036261" cy="1036518"/>
          </a:xfrm>
        </p:grpSpPr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C3967E1F-7DCA-4652-8FBD-FAFAA5C8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8926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0F9754AD-C2E0-443F-BB09-E062DB534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148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1A128EA-4D4F-45E1-942A-CDADEE83ACBF}"/>
              </a:ext>
            </a:extLst>
          </p:cNvPr>
          <p:cNvGrpSpPr/>
          <p:nvPr/>
        </p:nvGrpSpPr>
        <p:grpSpPr>
          <a:xfrm>
            <a:off x="9362365" y="3981654"/>
            <a:ext cx="1381681" cy="1382024"/>
            <a:chOff x="7090504" y="2893023"/>
            <a:chExt cx="1036261" cy="1036518"/>
          </a:xfrm>
        </p:grpSpPr>
        <p:sp>
          <p:nvSpPr>
            <p:cNvPr id="61" name="Oval 53">
              <a:extLst>
                <a:ext uri="{FF2B5EF4-FFF2-40B4-BE49-F238E27FC236}">
                  <a16:creationId xmlns:a16="http://schemas.microsoft.com/office/drawing/2014/main" id="{C3C9C0D9-0381-4E40-A701-02661F7C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504" y="2893023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 Box 62">
              <a:extLst>
                <a:ext uri="{FF2B5EF4-FFF2-40B4-BE49-F238E27FC236}">
                  <a16:creationId xmlns:a16="http://schemas.microsoft.com/office/drawing/2014/main" id="{B1A804F2-1A11-49E8-B3C9-A62BA5E4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5896" y="3105837"/>
              <a:ext cx="782803" cy="65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DC3DF05-2A4C-49D3-8587-6F755B9B59B3}"/>
              </a:ext>
            </a:extLst>
          </p:cNvPr>
          <p:cNvGrpSpPr/>
          <p:nvPr/>
        </p:nvGrpSpPr>
        <p:grpSpPr>
          <a:xfrm>
            <a:off x="1297548" y="3973990"/>
            <a:ext cx="1381681" cy="1382024"/>
            <a:chOff x="1041891" y="2887277"/>
            <a:chExt cx="1036261" cy="1036518"/>
          </a:xfrm>
        </p:grpSpPr>
        <p:sp>
          <p:nvSpPr>
            <p:cNvPr id="64" name="Oval 53">
              <a:extLst>
                <a:ext uri="{FF2B5EF4-FFF2-40B4-BE49-F238E27FC236}">
                  <a16:creationId xmlns:a16="http://schemas.microsoft.com/office/drawing/2014/main" id="{F07CCC51-FC38-49FD-AEEA-457FFB17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58">
              <a:extLst>
                <a:ext uri="{FF2B5EF4-FFF2-40B4-BE49-F238E27FC236}">
                  <a16:creationId xmlns:a16="http://schemas.microsoft.com/office/drawing/2014/main" id="{AC156DB4-7B91-4262-81F7-4D651D49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C8E55975-1878-4217-A075-9D8FFFC9B273}"/>
              </a:ext>
            </a:extLst>
          </p:cNvPr>
          <p:cNvSpPr txBox="1"/>
          <p:nvPr/>
        </p:nvSpPr>
        <p:spPr>
          <a:xfrm>
            <a:off x="4855140" y="394463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9D52C6-3D02-42A7-83F5-F56D226E803B}"/>
              </a:ext>
            </a:extLst>
          </p:cNvPr>
          <p:cNvCxnSpPr/>
          <p:nvPr/>
        </p:nvCxnSpPr>
        <p:spPr>
          <a:xfrm>
            <a:off x="4026498" y="1083075"/>
            <a:ext cx="349120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1B9229A-BF12-47C2-96C2-A3DF73E543E9}"/>
              </a:ext>
            </a:extLst>
          </p:cNvPr>
          <p:cNvSpPr txBox="1"/>
          <p:nvPr/>
        </p:nvSpPr>
        <p:spPr>
          <a:xfrm>
            <a:off x="1263287" y="2698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176726B-8433-4553-AD84-93F2C2F4A9B2}"/>
              </a:ext>
            </a:extLst>
          </p:cNvPr>
          <p:cNvSpPr txBox="1"/>
          <p:nvPr/>
        </p:nvSpPr>
        <p:spPr>
          <a:xfrm>
            <a:off x="3205160" y="4503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0A8CCAB-B110-4559-84FB-712F0AF8396A}"/>
              </a:ext>
            </a:extLst>
          </p:cNvPr>
          <p:cNvSpPr txBox="1"/>
          <p:nvPr/>
        </p:nvSpPr>
        <p:spPr>
          <a:xfrm>
            <a:off x="5278427" y="26806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4445258-DBF2-492D-BEA6-941C7CBEEF8D}"/>
              </a:ext>
            </a:extLst>
          </p:cNvPr>
          <p:cNvSpPr txBox="1"/>
          <p:nvPr/>
        </p:nvSpPr>
        <p:spPr>
          <a:xfrm>
            <a:off x="7311292" y="45031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D37278D-AF54-4C8B-9305-F16CE2C91D4A}"/>
              </a:ext>
            </a:extLst>
          </p:cNvPr>
          <p:cNvSpPr txBox="1"/>
          <p:nvPr/>
        </p:nvSpPr>
        <p:spPr>
          <a:xfrm>
            <a:off x="9653095" y="26806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6" grpId="0" build="p"/>
      <p:bldP spid="69" grpId="0"/>
      <p:bldP spid="70" grpId="0"/>
      <p:bldP spid="71" grpId="0"/>
      <p:bldP spid="72" grpId="0"/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E774FF3-FCD1-49D0-937F-8012AC726ECB}"/>
              </a:ext>
            </a:extLst>
          </p:cNvPr>
          <p:cNvSpPr/>
          <p:nvPr/>
        </p:nvSpPr>
        <p:spPr>
          <a:xfrm>
            <a:off x="6096000" y="1383664"/>
            <a:ext cx="5790239" cy="4090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分享朋友圈功能，开发任务是做到在保险产品详情页分享朋友圈后，点击分享链接，跳转到指定的保险产品详情页，并且分享页面包括分享标题与分享图片。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技术实现流程是对接微信接口，校验身份，参数拼接，数据加密，返回参数等流程。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全局的思考：在开发过程中，注意到分享功能的后期可能会出现的功能迭代。比如，用户分享的次数统计，分享地址的记录，用户分享后添加奖励功能的地址跳转等。在开发过程中注意代码的复用性与可拓展性。</a:t>
            </a:r>
          </a:p>
        </p:txBody>
      </p:sp>
      <p:sp>
        <p:nvSpPr>
          <p:cNvPr id="3" name="箭头: 右 2">
            <a:hlinkClick r:id="rId2" action="ppaction://hlinksldjump"/>
            <a:extLst>
              <a:ext uri="{FF2B5EF4-FFF2-40B4-BE49-F238E27FC236}">
                <a16:creationId xmlns:a16="http://schemas.microsoft.com/office/drawing/2014/main" id="{3F31848A-2DFA-4F7E-A0E9-EDC3D2C8CF19}"/>
              </a:ext>
            </a:extLst>
          </p:cNvPr>
          <p:cNvSpPr/>
          <p:nvPr/>
        </p:nvSpPr>
        <p:spPr>
          <a:xfrm rot="10644586">
            <a:off x="11093719" y="6252857"/>
            <a:ext cx="378129" cy="17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B94994CC-EA77-46DE-BFD0-0CC1544B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4309"/>
            <a:ext cx="271272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AFC238-80C5-4173-AC9B-E1E27DA4F58F}"/>
              </a:ext>
            </a:extLst>
          </p:cNvPr>
          <p:cNvSpPr txBox="1"/>
          <p:nvPr/>
        </p:nvSpPr>
        <p:spPr>
          <a:xfrm>
            <a:off x="838200" y="342858"/>
            <a:ext cx="220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全局意识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39756686645&amp;di=d2e09114e8e2cb8afc71c1f749782dd0&amp;imgtype=0&amp;src=http%3A%2F%2Fbpic.ooopic.com%2F17%2F16%2F00%2F17160025-63cef61897288bfeb5313263ca88f038-1.jpg">
            <a:extLst>
              <a:ext uri="{FF2B5EF4-FFF2-40B4-BE49-F238E27FC236}">
                <a16:creationId xmlns:a16="http://schemas.microsoft.com/office/drawing/2014/main" id="{AD6A8D63-E826-41F3-97F9-8B6D963D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" y="1383664"/>
            <a:ext cx="5454229" cy="4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72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BDC73-4CA9-4C19-AA1F-9A8914D9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08" y="1073791"/>
            <a:ext cx="1890486" cy="3841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5EFCD2-16C4-4F07-8933-B8080918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424" y="1073791"/>
            <a:ext cx="2135412" cy="3841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0E4E3E-587C-483D-9B0F-1D301FEF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7" y="1839806"/>
            <a:ext cx="6159680" cy="301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E2EA0F-5C98-479A-AC41-271EE85C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870" y="1839806"/>
            <a:ext cx="2559534" cy="3178388"/>
          </a:xfrm>
          <a:prstGeom prst="rect">
            <a:avLst/>
          </a:prstGeom>
        </p:spPr>
      </p:pic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6DC3B080-2BAA-49B5-9DF3-1C72B62E7002}"/>
              </a:ext>
            </a:extLst>
          </p:cNvPr>
          <p:cNvSpPr/>
          <p:nvPr/>
        </p:nvSpPr>
        <p:spPr>
          <a:xfrm>
            <a:off x="5340994" y="5018194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9E1BF52B-C9F8-4E2E-BEAA-0AF721C08A60}"/>
              </a:ext>
            </a:extLst>
          </p:cNvPr>
          <p:cNvSpPr/>
          <p:nvPr/>
        </p:nvSpPr>
        <p:spPr>
          <a:xfrm>
            <a:off x="7830194" y="5066302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右 11">
            <a:hlinkClick r:id="rId6" action="ppaction://hlinksldjump"/>
            <a:extLst>
              <a:ext uri="{FF2B5EF4-FFF2-40B4-BE49-F238E27FC236}">
                <a16:creationId xmlns:a16="http://schemas.microsoft.com/office/drawing/2014/main" id="{B87D9780-E924-4575-892C-3F9B4BC0BC04}"/>
              </a:ext>
            </a:extLst>
          </p:cNvPr>
          <p:cNvSpPr/>
          <p:nvPr/>
        </p:nvSpPr>
        <p:spPr>
          <a:xfrm rot="10644586">
            <a:off x="11193771" y="6195707"/>
            <a:ext cx="378129" cy="17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904B1CFB-E0D7-47A6-BD25-36C4362E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5D0FA-5C38-4C31-939D-57C63893E339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12487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4D992-F21B-49C3-A3A8-A4A78CFEF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32" y="1195217"/>
            <a:ext cx="2667000" cy="4743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A8213-2D04-4283-B160-F15291F9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31" y="1195217"/>
            <a:ext cx="2667000" cy="474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D8CAA-A792-4E06-AD27-54F8A4DC8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0" y="1195217"/>
            <a:ext cx="2667000" cy="4743704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564EE85-A838-4C06-A552-F9E2CD8E6DC9}"/>
              </a:ext>
            </a:extLst>
          </p:cNvPr>
          <p:cNvSpPr/>
          <p:nvPr/>
        </p:nvSpPr>
        <p:spPr>
          <a:xfrm>
            <a:off x="3288629" y="3281319"/>
            <a:ext cx="1117601" cy="5715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04F2CD-AAE2-487D-AF35-6A6D4ECA9D0C}"/>
              </a:ext>
            </a:extLst>
          </p:cNvPr>
          <p:cNvSpPr/>
          <p:nvPr/>
        </p:nvSpPr>
        <p:spPr>
          <a:xfrm>
            <a:off x="7809832" y="3281319"/>
            <a:ext cx="1117601" cy="5715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右 12">
            <a:hlinkClick r:id="rId5" action="ppaction://hlinksldjump"/>
            <a:extLst>
              <a:ext uri="{FF2B5EF4-FFF2-40B4-BE49-F238E27FC236}">
                <a16:creationId xmlns:a16="http://schemas.microsoft.com/office/drawing/2014/main" id="{42970C9F-16AA-4F5C-B4A3-6F0919ED5302}"/>
              </a:ext>
            </a:extLst>
          </p:cNvPr>
          <p:cNvSpPr/>
          <p:nvPr/>
        </p:nvSpPr>
        <p:spPr>
          <a:xfrm rot="10644586">
            <a:off x="11193771" y="6195707"/>
            <a:ext cx="378129" cy="17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</p:spTree>
    <p:extLst>
      <p:ext uri="{BB962C8B-B14F-4D97-AF65-F5344CB8AC3E}">
        <p14:creationId xmlns:p14="http://schemas.microsoft.com/office/powerpoint/2010/main" val="3542061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箭头: 右 12">
            <a:hlinkClick r:id="rId2" action="ppaction://hlinksldjump"/>
            <a:extLst>
              <a:ext uri="{FF2B5EF4-FFF2-40B4-BE49-F238E27FC236}">
                <a16:creationId xmlns:a16="http://schemas.microsoft.com/office/drawing/2014/main" id="{42970C9F-16AA-4F5C-B4A3-6F0919ED5302}"/>
              </a:ext>
            </a:extLst>
          </p:cNvPr>
          <p:cNvSpPr/>
          <p:nvPr/>
        </p:nvSpPr>
        <p:spPr>
          <a:xfrm rot="10644586">
            <a:off x="11193771" y="6195707"/>
            <a:ext cx="378129" cy="17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3135D-420A-4590-98F5-7CF046D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827583"/>
            <a:ext cx="8352105" cy="38406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DC6988-F942-455F-8B09-55D32D7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35" y="1314300"/>
            <a:ext cx="8829412" cy="43373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3406CD-0CA3-4503-9D2B-FF8DD775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94" y="2811629"/>
            <a:ext cx="10876533" cy="3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0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807901"/>
            <a:ext cx="7260425" cy="1110080"/>
            <a:chOff x="21207" y="59128"/>
            <a:chExt cx="4309864" cy="659039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640" y="59128"/>
              <a:ext cx="273943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8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实用期工作总结</a:t>
              </a:r>
              <a:endParaRPr lang="zh-CN" altLang="zh-CN" sz="4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  <a:endParaRPr lang="zh-CN" altLang="zh-CN" sz="4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5A9D5-904E-4705-B816-10004F4FCA25}"/>
              </a:ext>
            </a:extLst>
          </p:cNvPr>
          <p:cNvSpPr/>
          <p:nvPr/>
        </p:nvSpPr>
        <p:spPr>
          <a:xfrm>
            <a:off x="3203356" y="3026931"/>
            <a:ext cx="197840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2018.8.03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开发岗位学习工作。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85BA891-0A73-42C4-9194-4E2BA3C7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532FA9-9682-419A-8847-77D1F243F06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工作岗位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C3B2E2-7EF1-40B6-9B25-6454E1352F9E}"/>
              </a:ext>
            </a:extLst>
          </p:cNvPr>
          <p:cNvSpPr/>
          <p:nvPr/>
        </p:nvSpPr>
        <p:spPr>
          <a:xfrm>
            <a:off x="6562908" y="3702784"/>
            <a:ext cx="4885380" cy="26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入职部门：软件技术研发中心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健康购药组。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岗位指责：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、负责产品需求分析、功能模块的代码实现、自测与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、解决生产环境问题，提升用户体验，不断优化产品性能。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、根据项目管理流程要求，完成相应文档资料开发。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2F8D30-3440-4614-B35C-ABF05BB8E62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80" y="1955744"/>
            <a:ext cx="2901132" cy="1071187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BD76B1-F7AE-4B49-98F1-7BD2A433C5E5}"/>
              </a:ext>
            </a:extLst>
          </p:cNvPr>
          <p:cNvCxnSpPr/>
          <p:nvPr/>
        </p:nvCxnSpPr>
        <p:spPr>
          <a:xfrm>
            <a:off x="5779008" y="1955744"/>
            <a:ext cx="0" cy="34940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58BAC-3DE5-4041-A211-532D96A0A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3" y="2271831"/>
            <a:ext cx="2602367" cy="34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15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C07766B8-0EBA-4DA3-B9B5-17F26715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7D97BB-046D-452B-A024-163A08A5A0EB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工作任务与目标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34E58-7F1D-42FE-81E6-286421817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82" b="91912" l="9833" r="89854">
                        <a14:foregroundMark x1="62134" y1="39265" x2="62134" y2="39265"/>
                        <a14:foregroundMark x1="61088" y1="44118" x2="61088" y2="44118"/>
                        <a14:foregroundMark x1="69561" y1="50000" x2="69561" y2="50000"/>
                        <a14:foregroundMark x1="72594" y1="49853" x2="72594" y2="49853"/>
                        <a14:foregroundMark x1="72176" y1="49118" x2="72176" y2="49118"/>
                        <a14:foregroundMark x1="72385" y1="42059" x2="72385" y2="42059"/>
                        <a14:foregroundMark x1="72699" y1="36765" x2="72699" y2="36765"/>
                        <a14:foregroundMark x1="71444" y1="30147" x2="71444" y2="30147"/>
                        <a14:foregroundMark x1="71757" y1="28529" x2="71757" y2="28529"/>
                        <a14:foregroundMark x1="72594" y1="54559" x2="72594" y2="54559"/>
                        <a14:foregroundMark x1="64749" y1="48971" x2="64749" y2="48971"/>
                        <a14:foregroundMark x1="64331" y1="41176" x2="64331" y2="41176"/>
                        <a14:foregroundMark x1="64644" y1="38235" x2="64644" y2="38235"/>
                        <a14:foregroundMark x1="64958" y1="36765" x2="64958" y2="36765"/>
                        <a14:foregroundMark x1="65481" y1="35588" x2="65481" y2="35588"/>
                        <a14:foregroundMark x1="64540" y1="33529" x2="64540" y2="33529"/>
                        <a14:foregroundMark x1="67050" y1="23235" x2="67050" y2="23235"/>
                        <a14:foregroundMark x1="62552" y1="18676" x2="62552" y2="18676"/>
                        <a14:foregroundMark x1="82322" y1="37941" x2="82322" y2="37941"/>
                        <a14:foregroundMark x1="80962" y1="30735" x2="80962" y2="30735"/>
                        <a14:foregroundMark x1="79812" y1="25588" x2="79812" y2="25588"/>
                        <a14:foregroundMark x1="82113" y1="31618" x2="82113" y2="31618"/>
                        <a14:foregroundMark x1="83159" y1="40735" x2="83159" y2="40735"/>
                        <a14:foregroundMark x1="80544" y1="48971" x2="80544" y2="48971"/>
                        <a14:foregroundMark x1="80335" y1="54853" x2="80335" y2="54853"/>
                        <a14:foregroundMark x1="76883" y1="64853" x2="76883" y2="64853"/>
                        <a14:foregroundMark x1="79393" y1="17941" x2="79393" y2="17941"/>
                        <a14:foregroundMark x1="75105" y1="13824" x2="75105" y2="13824"/>
                        <a14:foregroundMark x1="72071" y1="8824" x2="72071" y2="8824"/>
                        <a14:foregroundMark x1="62971" y1="8529" x2="62971" y2="8529"/>
                        <a14:foregroundMark x1="55753" y1="12500" x2="55753" y2="12500"/>
                        <a14:foregroundMark x1="53661" y1="91912" x2="53661" y2="91912"/>
                        <a14:foregroundMark x1="52197" y1="16324" x2="52197" y2="16324"/>
                        <a14:foregroundMark x1="37866" y1="47206" x2="37866" y2="47206"/>
                        <a14:foregroundMark x1="50523" y1="26324" x2="50523" y2="26324"/>
                        <a14:foregroundMark x1="54393" y1="25294" x2="54393" y2="25294"/>
                        <a14:foregroundMark x1="39435" y1="82647" x2="39435" y2="8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54540">
            <a:off x="4463080" y="1804239"/>
            <a:ext cx="3021806" cy="21494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C4599AD-6A9D-41FF-A4F6-B772AF4A1972}"/>
              </a:ext>
            </a:extLst>
          </p:cNvPr>
          <p:cNvSpPr/>
          <p:nvPr/>
        </p:nvSpPr>
        <p:spPr>
          <a:xfrm>
            <a:off x="479394" y="3657541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、对接一笑堂、健生堂扫码购药项目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包括药品信息的单笔批量同步、订单同步、普通药品对照、扫码购药等功能模块。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详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AF5570-AD48-49C4-AE17-9FF2E376932F}"/>
              </a:ext>
            </a:extLst>
          </p:cNvPr>
          <p:cNvSpPr/>
          <p:nvPr/>
        </p:nvSpPr>
        <p:spPr>
          <a:xfrm>
            <a:off x="7555846" y="1386385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、保险详情页分享朋友圈功能开发。学习微信开发技术文档，根据技术文档，完成微信分享时的权限验证与授权流程的代码实现。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详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B72B83-DFFA-4DC5-A7FE-CBF3695A6964}"/>
              </a:ext>
            </a:extLst>
          </p:cNvPr>
          <p:cNvSpPr/>
          <p:nvPr/>
        </p:nvSpPr>
        <p:spPr>
          <a:xfrm>
            <a:off x="479394" y="1386385"/>
            <a:ext cx="415676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、保险服务管理系统项目中代理人管理模块开发。包括代理人的添加、修改、列表展示、登录权限配置、生成携带代理人信息的二维码，以及扫描二维码后的支付流程的改造。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sldjump"/>
              </a:rPr>
              <a:t>详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878BD9-8AEA-42D5-A5F7-93E8D25F479D}"/>
              </a:ext>
            </a:extLst>
          </p:cNvPr>
          <p:cNvSpPr/>
          <p:nvPr/>
        </p:nvSpPr>
        <p:spPr>
          <a:xfrm>
            <a:off x="7555846" y="3429000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、学习与工作相关的专业技能，提升知识储备，拓展知识面。学习微信公众号平台开发技术文档、数据传输与数据加密应用、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SpringCloud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BD4209-38A5-4D6E-876C-66B25B76D0F3}"/>
              </a:ext>
            </a:extLst>
          </p:cNvPr>
          <p:cNvSpPr/>
          <p:nvPr/>
        </p:nvSpPr>
        <p:spPr>
          <a:xfrm>
            <a:off x="2818496" y="5362944"/>
            <a:ext cx="620518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、信息采集项目中，负责医疗机构信息采集，登录功能模块开发。</a:t>
            </a:r>
          </a:p>
        </p:txBody>
      </p:sp>
    </p:spTree>
    <p:extLst>
      <p:ext uri="{BB962C8B-B14F-4D97-AF65-F5344CB8AC3E}">
        <p14:creationId xmlns:p14="http://schemas.microsoft.com/office/powerpoint/2010/main" val="29988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  <p:bldP spid="1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866ED97-C6A9-4955-AA51-FA14A03E1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835790"/>
              </p:ext>
            </p:extLst>
          </p:nvPr>
        </p:nvGraphicFramePr>
        <p:xfrm>
          <a:off x="479394" y="1757237"/>
          <a:ext cx="10515600" cy="441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1BE9B3CF-485E-42BF-9097-93830C1A5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274813-3306-4522-96A4-757DB2E2E92C}"/>
              </a:ext>
            </a:extLst>
          </p:cNvPr>
          <p:cNvSpPr txBox="1"/>
          <p:nvPr/>
        </p:nvSpPr>
        <p:spPr>
          <a:xfrm>
            <a:off x="479394" y="1889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工作量分布</a:t>
            </a:r>
          </a:p>
        </p:txBody>
      </p:sp>
    </p:spTree>
    <p:extLst>
      <p:ext uri="{BB962C8B-B14F-4D97-AF65-F5344CB8AC3E}">
        <p14:creationId xmlns:p14="http://schemas.microsoft.com/office/powerpoint/2010/main" val="441874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C:\Users\Thinkpad\Desktop\商务PNG\m_0005_形状-6.png">
            <a:extLst>
              <a:ext uri="{FF2B5EF4-FFF2-40B4-BE49-F238E27FC236}">
                <a16:creationId xmlns:a16="http://schemas.microsoft.com/office/drawing/2014/main" id="{0F9BFC91-5C4F-45B9-B99D-3E3CA98A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r="5694"/>
          <a:stretch/>
        </p:blipFill>
        <p:spPr bwMode="auto">
          <a:xfrm>
            <a:off x="1802833" y="2269353"/>
            <a:ext cx="7987798" cy="364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">
            <a:extLst>
              <a:ext uri="{FF2B5EF4-FFF2-40B4-BE49-F238E27FC236}">
                <a16:creationId xmlns:a16="http://schemas.microsoft.com/office/drawing/2014/main" id="{15B2C55C-8DCA-4445-B6E6-051A1935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9869E-8C7C-47E7-A914-AE35154272CD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工作任务达到情况</a:t>
            </a:r>
          </a:p>
        </p:txBody>
      </p:sp>
      <p:pic>
        <p:nvPicPr>
          <p:cNvPr id="8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DFDA8F83-D1B7-48C0-B520-C58B17DCE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3879" y="2811715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57546170-DBA5-45B9-8CD3-03368C5EC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0023" y="3904447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FA903F03-1485-4A32-B9E2-7F72C5C7E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08587" y="3352025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42C9E335-ABDB-4B4C-B5B1-57D9A6FD3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9428" y="4808529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200156-9531-441E-A738-98495268846C}"/>
              </a:ext>
            </a:extLst>
          </p:cNvPr>
          <p:cNvSpPr/>
          <p:nvPr/>
        </p:nvSpPr>
        <p:spPr>
          <a:xfrm>
            <a:off x="2556149" y="5264717"/>
            <a:ext cx="2850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完成保险服务管理系统，代理人管理功能模块开发。（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08-07——08-23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C49F4C-F38D-4E8C-8E39-D05F3416534D}"/>
              </a:ext>
            </a:extLst>
          </p:cNvPr>
          <p:cNvSpPr/>
          <p:nvPr/>
        </p:nvSpPr>
        <p:spPr>
          <a:xfrm>
            <a:off x="3868945" y="2444610"/>
            <a:ext cx="2522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完成保险详情页分享微信朋友圈功能开发。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08-21——09-14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805286-E6BD-46C7-BC96-8C9C0ED7907C}"/>
              </a:ext>
            </a:extLst>
          </p:cNvPr>
          <p:cNvSpPr/>
          <p:nvPr/>
        </p:nvSpPr>
        <p:spPr>
          <a:xfrm>
            <a:off x="6127581" y="4365626"/>
            <a:ext cx="2941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对接一笑堂、健生堂扫码购药项目进行中。目前已完成项目的生产环境联调测试、问题排查、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修复。（已上线）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08-07——10-18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18" name="图形 17" descr="跑步">
            <a:extLst>
              <a:ext uri="{FF2B5EF4-FFF2-40B4-BE49-F238E27FC236}">
                <a16:creationId xmlns:a16="http://schemas.microsoft.com/office/drawing/2014/main" id="{1D250A66-E834-417A-B5DE-7C33C97E2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394" y="4119650"/>
            <a:ext cx="1969279" cy="19692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203513"/>
            <a:ext cx="1602625" cy="5375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3" y="189865"/>
            <a:ext cx="1602625" cy="5375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EB03E90-B426-4C8A-9F09-9AECFDEAD01F}"/>
              </a:ext>
            </a:extLst>
          </p:cNvPr>
          <p:cNvSpPr/>
          <p:nvPr/>
        </p:nvSpPr>
        <p:spPr>
          <a:xfrm>
            <a:off x="6482888" y="1015047"/>
            <a:ext cx="29419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完成保险详情页分享微信朋友圈功能与前端的联调测试整合。完成功能模块上线前的准备工作。（已上线）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09-25——09-29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1083AE-18B4-41CF-8A96-3EE179BECA75}"/>
              </a:ext>
            </a:extLst>
          </p:cNvPr>
          <p:cNvSpPr/>
          <p:nvPr/>
        </p:nvSpPr>
        <p:spPr>
          <a:xfrm>
            <a:off x="567416" y="3627340"/>
            <a:ext cx="230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2018-08-03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4303C9-54E8-47B3-B292-C3BA7A705BC6}"/>
              </a:ext>
            </a:extLst>
          </p:cNvPr>
          <p:cNvSpPr/>
          <p:nvPr/>
        </p:nvSpPr>
        <p:spPr>
          <a:xfrm>
            <a:off x="9860578" y="2151696"/>
            <a:ext cx="220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信息采集项目，登录、医疗机构信息采集功能模块开发。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10-09——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EC2C6ED-0F1E-4574-A9D3-85FE4E722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3E8FFE-DCAB-4F09-968A-FD5915E1B6D2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遇到的问题与对策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3C0661F-7975-43D5-9470-321F890A54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94476" y="-1857264"/>
            <a:ext cx="1691080" cy="11233248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13" tIns="55207" rIns="110413" bIns="55207"/>
          <a:lstStyle/>
          <a:p>
            <a:pPr defTabSz="1219170"/>
            <a:endParaRPr lang="zh-CN" altLang="en-US" sz="25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D325CF-9FB7-43C8-B945-49B9EB796D4A}"/>
              </a:ext>
            </a:extLst>
          </p:cNvPr>
          <p:cNvGrpSpPr/>
          <p:nvPr/>
        </p:nvGrpSpPr>
        <p:grpSpPr bwMode="auto">
          <a:xfrm>
            <a:off x="2606618" y="2955283"/>
            <a:ext cx="2054273" cy="1608151"/>
            <a:chOff x="1226494" y="2841572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C0E1D1FE-5586-4182-A9A4-6155622D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958" y="2841572"/>
              <a:ext cx="1514918" cy="1512817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61D025A-714B-4458-BFE0-23B37EF7C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494" y="3287905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对接微信接口</a:t>
              </a:r>
              <a:b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不顺畅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3F04D26-2F5E-41D2-934E-D0062E17417F}"/>
              </a:ext>
            </a:extLst>
          </p:cNvPr>
          <p:cNvSpPr/>
          <p:nvPr/>
        </p:nvSpPr>
        <p:spPr>
          <a:xfrm>
            <a:off x="1325754" y="1457223"/>
            <a:ext cx="5333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在保险产品详情页分享朋友圈功能开发过程中，对微信接口的开发流程不熟悉，遇到较多阻塞。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解决对策：详细阅读微信公众平台开发技术文档，申请微信测试账号，配置本地微信接口开发环境，多尝试，多做单元测试。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4499BE4-D7A2-4529-946A-2D08A6AC5132}"/>
              </a:ext>
            </a:extLst>
          </p:cNvPr>
          <p:cNvGrpSpPr/>
          <p:nvPr/>
        </p:nvGrpSpPr>
        <p:grpSpPr>
          <a:xfrm>
            <a:off x="7119957" y="2946144"/>
            <a:ext cx="2054273" cy="1608151"/>
            <a:chOff x="7119957" y="2946144"/>
            <a:chExt cx="2054273" cy="1608151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EB07F0B-B6FC-4B11-A325-416AA7C9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298" y="2946144"/>
              <a:ext cx="1607593" cy="1608151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F85A990-EA22-4B9D-A57A-8D5DB42BE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957" y="3420602"/>
              <a:ext cx="2054273" cy="659234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药品对照异常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需要多个团队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2841CEC-118E-44A9-BCBF-9A33F2F600F4}"/>
              </a:ext>
            </a:extLst>
          </p:cNvPr>
          <p:cNvSpPr/>
          <p:nvPr/>
        </p:nvSpPr>
        <p:spPr>
          <a:xfrm>
            <a:off x="5665304" y="4483011"/>
            <a:ext cx="51484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在扫码购药项目中，做药品对照时出现异常情况，在排查问题的过程中，涉及到了健康组、基础平台、东软三方协作，在沟通过程中有阻塞。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解决对策：作为发现问题的一方，主动推进，实时沟通，避免过长时间的等待。</a:t>
            </a:r>
          </a:p>
        </p:txBody>
      </p:sp>
    </p:spTree>
    <p:extLst>
      <p:ext uri="{BB962C8B-B14F-4D97-AF65-F5344CB8AC3E}">
        <p14:creationId xmlns:p14="http://schemas.microsoft.com/office/powerpoint/2010/main" val="228200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0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</TotalTime>
  <Words>1883</Words>
  <Application>Microsoft Office PowerPoint</Application>
  <PresentationFormat>宽屏</PresentationFormat>
  <Paragraphs>202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新細明體</vt:lpstr>
      <vt:lpstr>等线</vt:lpstr>
      <vt:lpstr>等线 Light</vt:lpstr>
      <vt:lpstr>方正大黑简体</vt:lpstr>
      <vt:lpstr>宋体</vt:lpstr>
      <vt:lpstr>微软雅黑</vt:lpstr>
      <vt:lpstr>张海山锐谐体2.0-授权联系：Samtype@QQ.com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职业发展基本信息</vt:lpstr>
      <vt:lpstr>员工个人swot分析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362</cp:revision>
  <dcterms:created xsi:type="dcterms:W3CDTF">2017-10-28T12:40:27Z</dcterms:created>
  <dcterms:modified xsi:type="dcterms:W3CDTF">2018-10-23T10:55:31Z</dcterms:modified>
</cp:coreProperties>
</file>